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7" r:id="rId3"/>
    <p:sldId id="328" r:id="rId4"/>
    <p:sldId id="346" r:id="rId5"/>
    <p:sldId id="329" r:id="rId6"/>
    <p:sldId id="356" r:id="rId7"/>
    <p:sldId id="361" r:id="rId8"/>
    <p:sldId id="362" r:id="rId9"/>
    <p:sldId id="368" r:id="rId10"/>
    <p:sldId id="374" r:id="rId11"/>
    <p:sldId id="375" r:id="rId12"/>
    <p:sldId id="377" r:id="rId13"/>
    <p:sldId id="376" r:id="rId14"/>
    <p:sldId id="378" r:id="rId15"/>
    <p:sldId id="379" r:id="rId16"/>
    <p:sldId id="380" r:id="rId17"/>
    <p:sldId id="381" r:id="rId18"/>
    <p:sldId id="382" r:id="rId19"/>
    <p:sldId id="38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3560"/>
          <a:stretch/>
        </p:blipFill>
        <p:spPr>
          <a:xfrm>
            <a:off x="0" y="27280"/>
            <a:ext cx="12192000" cy="59836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80"/>
            <a:ext cx="12192000" cy="10601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73555"/>
          <a:stretch/>
        </p:blipFill>
        <p:spPr>
          <a:xfrm>
            <a:off x="0" y="1054894"/>
            <a:ext cx="12192000" cy="9062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54894"/>
            <a:ext cx="12192000" cy="342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2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Inkomenselasticiteit.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5484" y="1576137"/>
            <a:ext cx="8708518" cy="4465225"/>
          </a:xfrm>
        </p:spPr>
        <p:txBody>
          <a:bodyPr>
            <a:noAutofit/>
          </a:bodyPr>
          <a:lstStyle/>
          <a:p>
            <a:r>
              <a:rPr lang="nl-NL" sz="2500" dirty="0" smtClean="0"/>
              <a:t>Verandering van het inkomen </a:t>
            </a:r>
            <a:r>
              <a:rPr lang="nl-NL" sz="2500" dirty="0" smtClean="0">
                <a:sym typeface="Wingdings" panose="05000000000000000000" pitchFamily="2" charset="2"/>
              </a:rPr>
              <a:t> verandering gevraagde hoeveelheid</a:t>
            </a:r>
            <a:r>
              <a:rPr lang="nl-NL" sz="2500" dirty="0" smtClean="0">
                <a:sym typeface="Wingdings" panose="05000000000000000000" pitchFamily="2" charset="2"/>
              </a:rPr>
              <a:t>.</a:t>
            </a:r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Primaire goederen, inferieure goederen en luxe goederen reageren anders.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Primaire goederen  hoger inkomen, iets hogere vraag uit eindelijk verzadigd het</a:t>
            </a:r>
            <a:r>
              <a:rPr lang="nl-NL" sz="2500" dirty="0" smtClean="0">
                <a:sym typeface="Wingdings" panose="05000000000000000000" pitchFamily="2" charset="2"/>
              </a:rPr>
              <a:t>. (elasticiteit tussen de 0 en de 1)</a:t>
            </a:r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Inferieure goederen  hoger inkomen lagere vraag. (je gaat ze vervangen voor luxere </a:t>
            </a:r>
            <a:r>
              <a:rPr lang="nl-NL" sz="2500" dirty="0" smtClean="0">
                <a:sym typeface="Wingdings" panose="05000000000000000000" pitchFamily="2" charset="2"/>
              </a:rPr>
              <a:t>goederen, elasticiteit kleiner dan 0 )</a:t>
            </a:r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Luxe goederen  hoger inkomen hogere vraag</a:t>
            </a:r>
            <a:r>
              <a:rPr lang="nl-NL" sz="2500" dirty="0" smtClean="0">
                <a:sym typeface="Wingdings" panose="05000000000000000000" pitchFamily="2" charset="2"/>
              </a:rPr>
              <a:t>. (elasticiteit groter dan 1)</a:t>
            </a:r>
            <a:endParaRPr lang="nl-NL" sz="25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2602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 begrippen gerelateerd aan inkomenselasticiteit.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500" dirty="0" smtClean="0"/>
              <a:t>Drempelinkomen?</a:t>
            </a:r>
          </a:p>
          <a:p>
            <a:r>
              <a:rPr lang="nl-NL" sz="2500" dirty="0" smtClean="0"/>
              <a:t>Minimaal inkomen nodig voordat je een goed gaat kopen.</a:t>
            </a:r>
          </a:p>
          <a:p>
            <a:r>
              <a:rPr lang="nl-NL" sz="2500" dirty="0" smtClean="0"/>
              <a:t>Ik heb het drempelinkomen voor het aanschaffen van een Ferrari nog niet bereikt, ik heb tenslotte nog geen Ferrari</a:t>
            </a:r>
          </a:p>
          <a:p>
            <a:r>
              <a:rPr lang="nl-NL" sz="2500" dirty="0" smtClean="0"/>
              <a:t>Verzadigingsinkomen?</a:t>
            </a:r>
          </a:p>
          <a:p>
            <a:r>
              <a:rPr lang="nl-NL" sz="2500" dirty="0" smtClean="0"/>
              <a:t>Vanaf dat inkomen ga je niet meer producten van dit bepaalde goed kopen, simpelweg omdat je er genoeg van hebt, denk aan brood.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5619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76" y="609600"/>
            <a:ext cx="9601200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Zelfstandig maken </a:t>
            </a:r>
            <a:r>
              <a:rPr lang="nl-NL" dirty="0" smtClean="0"/>
              <a:t>6.19 t/m 6.23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4176" y="2121457"/>
            <a:ext cx="6888519" cy="4447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Lees </a:t>
            </a:r>
            <a:r>
              <a:rPr lang="nl-NL" sz="2500" dirty="0" smtClean="0"/>
              <a:t>de vragen rustig.</a:t>
            </a:r>
          </a:p>
          <a:p>
            <a:pPr marL="0" indent="0">
              <a:buNone/>
            </a:pPr>
            <a:r>
              <a:rPr lang="nl-NL" sz="2500" dirty="0" smtClean="0"/>
              <a:t>15 minuten </a:t>
            </a:r>
            <a:r>
              <a:rPr lang="nl-NL" sz="2500" dirty="0" smtClean="0"/>
              <a:t>de tijd</a:t>
            </a:r>
          </a:p>
          <a:p>
            <a:r>
              <a:rPr lang="nl-NL" sz="2500" dirty="0">
                <a:sym typeface="Wingdings" panose="05000000000000000000" pitchFamily="2" charset="2"/>
              </a:rPr>
              <a:t>Primaire goederen  hoger inkomen, iets hogere vraag uit eindelijk verzadigd het. (elasticiteit tussen de 0 en de 1)</a:t>
            </a:r>
          </a:p>
          <a:p>
            <a:r>
              <a:rPr lang="nl-NL" sz="2500" dirty="0">
                <a:sym typeface="Wingdings" panose="05000000000000000000" pitchFamily="2" charset="2"/>
              </a:rPr>
              <a:t>Inferieure goederen  hoger inkomen lagere vraag. (je gaat ze vervangen voor luxere goederen, elasticiteit kleiner dan 0 )</a:t>
            </a:r>
          </a:p>
          <a:p>
            <a:r>
              <a:rPr lang="nl-NL" sz="2500" dirty="0">
                <a:sym typeface="Wingdings" panose="05000000000000000000" pitchFamily="2" charset="2"/>
              </a:rPr>
              <a:t>Luxe goederen  hoger inkomen hogere vraag. (elasticiteit groter dan 1)</a:t>
            </a:r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8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7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7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6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5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4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3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3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2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1" y="262729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889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620"/>
          <a:stretch/>
        </p:blipFill>
        <p:spPr>
          <a:xfrm>
            <a:off x="0" y="0"/>
            <a:ext cx="12192000" cy="9023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288"/>
          <a:stretch/>
        </p:blipFill>
        <p:spPr>
          <a:xfrm>
            <a:off x="0" y="0"/>
            <a:ext cx="12192000" cy="13114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4710"/>
          <a:stretch/>
        </p:blipFill>
        <p:spPr>
          <a:xfrm>
            <a:off x="0" y="0"/>
            <a:ext cx="12192000" cy="17325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516"/>
          <a:stretch/>
        </p:blipFill>
        <p:spPr>
          <a:xfrm>
            <a:off x="0" y="0"/>
            <a:ext cx="12192000" cy="24785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2655"/>
          <a:stretch/>
        </p:blipFill>
        <p:spPr>
          <a:xfrm>
            <a:off x="0" y="0"/>
            <a:ext cx="12192000" cy="281538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4322"/>
          <a:stretch/>
        </p:blipFill>
        <p:spPr>
          <a:xfrm>
            <a:off x="0" y="0"/>
            <a:ext cx="12192000" cy="32244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7903"/>
          <a:stretch/>
        </p:blipFill>
        <p:spPr>
          <a:xfrm>
            <a:off x="0" y="0"/>
            <a:ext cx="12192000" cy="403057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90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7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917"/>
          <a:stretch/>
        </p:blipFill>
        <p:spPr>
          <a:xfrm>
            <a:off x="0" y="0"/>
            <a:ext cx="12192000" cy="4090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1568"/>
          <a:stretch/>
        </p:blipFill>
        <p:spPr>
          <a:xfrm>
            <a:off x="0" y="0"/>
            <a:ext cx="12192000" cy="8301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547"/>
          <a:stretch/>
        </p:blipFill>
        <p:spPr>
          <a:xfrm>
            <a:off x="0" y="0"/>
            <a:ext cx="12192000" cy="13716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4018"/>
          <a:stretch/>
        </p:blipFill>
        <p:spPr>
          <a:xfrm>
            <a:off x="0" y="0"/>
            <a:ext cx="12192000" cy="29718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1463"/>
          <a:stretch/>
        </p:blipFill>
        <p:spPr>
          <a:xfrm>
            <a:off x="0" y="0"/>
            <a:ext cx="12192000" cy="35372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2113"/>
          <a:stretch/>
        </p:blipFill>
        <p:spPr>
          <a:xfrm>
            <a:off x="0" y="0"/>
            <a:ext cx="12192000" cy="395838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50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76" y="609600"/>
            <a:ext cx="9601200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Zelfstandig maken 6.24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7"/>
            <a:ext cx="6602964" cy="44477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r>
              <a:rPr lang="nl-NL" sz="2500" dirty="0" smtClean="0"/>
              <a:t>8 minuten de tijd.</a:t>
            </a:r>
          </a:p>
          <a:p>
            <a:pPr marL="0" indent="0">
              <a:buNone/>
            </a:pPr>
            <a:r>
              <a:rPr lang="nl-NL" sz="2500" dirty="0" smtClean="0"/>
              <a:t>Berekenen elke keer eerst: % verandering vraag, % verandering prijs/inkomen.</a:t>
            </a:r>
          </a:p>
          <a:p>
            <a:pPr marL="0" indent="0">
              <a:buNone/>
            </a:pPr>
            <a:r>
              <a:rPr lang="nl-NL" sz="2500" dirty="0" smtClean="0"/>
              <a:t>Eerder klaar, maak t/m 6.26</a:t>
            </a:r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8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7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7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1165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564"/>
          <a:stretch/>
        </p:blipFill>
        <p:spPr>
          <a:xfrm>
            <a:off x="0" y="0"/>
            <a:ext cx="12192000" cy="4812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0826"/>
          <a:stretch/>
        </p:blipFill>
        <p:spPr>
          <a:xfrm>
            <a:off x="0" y="1"/>
            <a:ext cx="12192000" cy="8542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3706"/>
          <a:stretch/>
        </p:blipFill>
        <p:spPr>
          <a:xfrm>
            <a:off x="0" y="1"/>
            <a:ext cx="12192000" cy="16483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9280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62053"/>
          <a:stretch/>
        </p:blipFill>
        <p:spPr>
          <a:xfrm>
            <a:off x="0" y="2791326"/>
            <a:ext cx="12192000" cy="128738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39710"/>
          <a:stretch/>
        </p:blipFill>
        <p:spPr>
          <a:xfrm>
            <a:off x="0" y="2791326"/>
            <a:ext cx="12192000" cy="204537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91325"/>
            <a:ext cx="12192000" cy="339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1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76" y="609600"/>
            <a:ext cx="9601200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Zelfstandig maken 6.25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7"/>
            <a:ext cx="6602964" cy="44477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r>
              <a:rPr lang="nl-NL" sz="2500" dirty="0" smtClean="0"/>
              <a:t>8 minuten de tijd.</a:t>
            </a:r>
          </a:p>
          <a:p>
            <a:pPr marL="0" indent="0">
              <a:buNone/>
            </a:pPr>
            <a:r>
              <a:rPr lang="nl-NL" sz="2500" dirty="0" smtClean="0"/>
              <a:t>Berekenen elke keer eerst: % verandering vraag, % verandering prijs/inkomen.</a:t>
            </a:r>
          </a:p>
          <a:p>
            <a:pPr marL="0" indent="0">
              <a:buNone/>
            </a:pPr>
            <a:r>
              <a:rPr lang="nl-NL" sz="2500" dirty="0" smtClean="0"/>
              <a:t>Eerder klaar, maak t/m 6.26</a:t>
            </a:r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8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7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7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9370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809"/>
          <a:stretch/>
        </p:blipFill>
        <p:spPr>
          <a:xfrm>
            <a:off x="0" y="0"/>
            <a:ext cx="12192000" cy="16844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400"/>
          <a:stretch/>
        </p:blipFill>
        <p:spPr>
          <a:xfrm>
            <a:off x="0" y="0"/>
            <a:ext cx="12192000" cy="20814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9214"/>
          <a:stretch/>
        </p:blipFill>
        <p:spPr>
          <a:xfrm>
            <a:off x="0" y="0"/>
            <a:ext cx="12192000" cy="25266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0181"/>
          <a:stretch/>
        </p:blipFill>
        <p:spPr>
          <a:xfrm>
            <a:off x="0" y="0"/>
            <a:ext cx="12192000" cy="370572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4932"/>
          <a:stretch/>
        </p:blipFill>
        <p:spPr>
          <a:xfrm>
            <a:off x="0" y="0"/>
            <a:ext cx="12192000" cy="52698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9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Deze week: </a:t>
            </a:r>
            <a:r>
              <a:rPr lang="nl-NL" sz="2500" dirty="0" smtClean="0"/>
              <a:t>eerste les afmaken boekje vervoer.</a:t>
            </a:r>
          </a:p>
          <a:p>
            <a:pPr marL="0" indent="0">
              <a:buNone/>
            </a:pPr>
            <a:r>
              <a:rPr lang="nl-NL" sz="2500" dirty="0" smtClean="0"/>
              <a:t>Les 2 en 3: start maken en boekje jong en oud, eerste hoofdstuk afmaken.</a:t>
            </a:r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189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09600"/>
            <a:ext cx="10106526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Om uit te rekenen hoeveel de hoeveelheid reageert op de prijs gebruiken we de prijselasticiteit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3611" y="1930400"/>
            <a:ext cx="9853863" cy="4110963"/>
          </a:xfrm>
        </p:spPr>
        <p:txBody>
          <a:bodyPr>
            <a:noAutofit/>
          </a:bodyPr>
          <a:lstStyle/>
          <a:p>
            <a:r>
              <a:rPr lang="nl-NL" sz="2500" dirty="0" smtClean="0"/>
              <a:t>EV (prijselasticiteit = procentuele verandering van de gevraagde hoeveelheid / procentuele verandering van de prijs.</a:t>
            </a:r>
            <a:endParaRPr lang="nl-NL" sz="2500" dirty="0"/>
          </a:p>
          <a:p>
            <a:r>
              <a:rPr lang="nl-NL" sz="2500" dirty="0" smtClean="0"/>
              <a:t>Bij elasticiteit staat de oorzaak, de actie altijd in de noemer (dus onderaan de deelstreep). Het gevolg, de reactie staat altijd in de teller (dus bovenaan).</a:t>
            </a:r>
            <a:endParaRPr lang="nl-NL" sz="2500" dirty="0"/>
          </a:p>
          <a:p>
            <a:r>
              <a:rPr lang="nl-NL" sz="2500" dirty="0" smtClean="0"/>
              <a:t>Prijselasticiteit is een negatief getal.</a:t>
            </a:r>
          </a:p>
          <a:p>
            <a:r>
              <a:rPr lang="nl-NL" sz="2500" dirty="0" smtClean="0"/>
              <a:t>Tenslotte een stijging van de prijs zorgt voor een daling van de hoeveelheid</a:t>
            </a:r>
          </a:p>
          <a:p>
            <a:r>
              <a:rPr lang="nl-NL" sz="2500" dirty="0" smtClean="0"/>
              <a:t>Een daling van de prijs zorgt voor een stijging van de hoeveelheid.</a:t>
            </a:r>
          </a:p>
          <a:p>
            <a:r>
              <a:rPr lang="nl-NL" sz="2500" dirty="0" smtClean="0"/>
              <a:t>De relatie is negatief (tegenovergesteld)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0942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elasticiteit.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Formule is procentuele verandering hoeveelheid / procentuele verandering prijs.</a:t>
            </a:r>
          </a:p>
          <a:p>
            <a:endParaRPr lang="nl-NL" sz="2500" dirty="0"/>
          </a:p>
          <a:p>
            <a:r>
              <a:rPr lang="nl-NL" sz="2500" dirty="0" smtClean="0"/>
              <a:t>Voor de % verandering hoeveelheid moeten we de oude en de nieuwe hoeveelheid weten. (nieuw – oud / oud * 100% = verandering)</a:t>
            </a:r>
          </a:p>
          <a:p>
            <a:endParaRPr lang="nl-NL" sz="2500" dirty="0"/>
          </a:p>
          <a:p>
            <a:r>
              <a:rPr lang="nl-NL" sz="2500" dirty="0" smtClean="0"/>
              <a:t>Voor de % verandering van de prijs moeten we oude en de nieuwe prijs weten</a:t>
            </a:r>
            <a:r>
              <a:rPr lang="nl-NL" sz="2500" dirty="0"/>
              <a:t>. (nieuw – oud / oud * 100% = verandering)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9579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Prijselastisch en inelastisch.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Is het getal, zonder te kijken of er wel of geen – voor staat groter dan 1 (zoals 1.2 of -1.5) spreken we van elastische prijzen.</a:t>
            </a:r>
            <a:endParaRPr lang="nl-NL" sz="2500" dirty="0" smtClean="0"/>
          </a:p>
          <a:p>
            <a:r>
              <a:rPr lang="nl-NL" sz="2500" dirty="0"/>
              <a:t>Is het getal, zonder te kijken of er wel of geen – voor </a:t>
            </a:r>
            <a:r>
              <a:rPr lang="nl-NL" sz="2500" dirty="0" smtClean="0"/>
              <a:t>staat kleiner </a:t>
            </a:r>
            <a:r>
              <a:rPr lang="nl-NL" sz="2500" dirty="0"/>
              <a:t>dan 1 (</a:t>
            </a:r>
            <a:r>
              <a:rPr lang="nl-NL" sz="2500" dirty="0" smtClean="0"/>
              <a:t>dus </a:t>
            </a:r>
            <a:r>
              <a:rPr lang="nl-NL" sz="2500" dirty="0" smtClean="0"/>
              <a:t>0,5 of -0,5) is er sprake van een prijsinelastische situatie.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5135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Waarvan is de prijselasticiteit van de vraag afhankelijk.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72620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Welke factoren zorgen ervoor dat bepaalde goederen erg sterk reageren op een prijsverandering terwijl andere goederen nauwelijks reageren op een prijsverandering.</a:t>
            </a:r>
          </a:p>
          <a:p>
            <a:endParaRPr lang="nl-NL" sz="2500" dirty="0"/>
          </a:p>
          <a:p>
            <a:r>
              <a:rPr lang="nl-NL" sz="2500" dirty="0" smtClean="0"/>
              <a:t>Of er wel of geen substituten zijn.</a:t>
            </a:r>
          </a:p>
          <a:p>
            <a:r>
              <a:rPr lang="nl-NL" sz="2500" dirty="0" smtClean="0"/>
              <a:t>De termijn waarop we het bekijken.</a:t>
            </a:r>
          </a:p>
          <a:p>
            <a:r>
              <a:rPr lang="nl-NL" sz="2500" dirty="0" smtClean="0"/>
              <a:t>Type goed (noodzakelijke goederen, luxe goederen)</a:t>
            </a:r>
          </a:p>
          <a:p>
            <a:r>
              <a:rPr lang="nl-NL" sz="2500" dirty="0" smtClean="0"/>
              <a:t>Hangt ook af van de persoon (hoe noodzakelijk het is, of er substituten zijn ect)</a:t>
            </a:r>
          </a:p>
        </p:txBody>
      </p:sp>
    </p:spTree>
    <p:extLst>
      <p:ext uri="{BB962C8B-B14F-4D97-AF65-F5344CB8AC3E}">
        <p14:creationId xmlns:p14="http://schemas.microsoft.com/office/powerpoint/2010/main" val="157293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916"/>
          <a:stretch/>
        </p:blipFill>
        <p:spPr>
          <a:xfrm>
            <a:off x="0" y="42069"/>
            <a:ext cx="12192000" cy="4752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231"/>
          <a:stretch/>
        </p:blipFill>
        <p:spPr>
          <a:xfrm>
            <a:off x="0" y="42068"/>
            <a:ext cx="12192000" cy="4873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8235"/>
          <a:stretch/>
        </p:blipFill>
        <p:spPr>
          <a:xfrm>
            <a:off x="0" y="42068"/>
            <a:ext cx="12192000" cy="90842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6296"/>
          <a:stretch/>
        </p:blipFill>
        <p:spPr>
          <a:xfrm>
            <a:off x="0" y="42068"/>
            <a:ext cx="12192000" cy="129343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068"/>
            <a:ext cx="12192000" cy="175490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3"/>
          <a:srcRect b="88278"/>
          <a:stretch/>
        </p:blipFill>
        <p:spPr>
          <a:xfrm>
            <a:off x="0" y="1796978"/>
            <a:ext cx="12192000" cy="45292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3"/>
          <a:srcRect b="78003"/>
          <a:stretch/>
        </p:blipFill>
        <p:spPr>
          <a:xfrm>
            <a:off x="0" y="1796978"/>
            <a:ext cx="12192000" cy="84997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3"/>
          <a:srcRect b="65548"/>
          <a:stretch/>
        </p:blipFill>
        <p:spPr>
          <a:xfrm>
            <a:off x="0" y="1796978"/>
            <a:ext cx="12192000" cy="133123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3"/>
          <a:srcRect b="54339"/>
          <a:stretch/>
        </p:blipFill>
        <p:spPr>
          <a:xfrm>
            <a:off x="0" y="1796978"/>
            <a:ext cx="12192000" cy="176437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3"/>
          <a:srcRect b="46554"/>
          <a:stretch/>
        </p:blipFill>
        <p:spPr>
          <a:xfrm>
            <a:off x="0" y="1796978"/>
            <a:ext cx="12192000" cy="206516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96977"/>
            <a:ext cx="12192000" cy="386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99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7278"/>
          <a:stretch/>
        </p:blipFill>
        <p:spPr>
          <a:xfrm>
            <a:off x="0" y="0"/>
            <a:ext cx="12192000" cy="37538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18654"/>
          <a:stretch/>
        </p:blipFill>
        <p:spPr>
          <a:xfrm>
            <a:off x="0" y="0"/>
            <a:ext cx="12192000" cy="41990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1429"/>
          <a:stretch/>
        </p:blipFill>
        <p:spPr>
          <a:xfrm>
            <a:off x="0" y="1"/>
            <a:ext cx="12192000" cy="45720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6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35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Koffie/thee/koffiemelk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51285"/>
            <a:ext cx="11297652" cy="479007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EK = procentueel verandering van de gevraagde hoeveelheid van goed 1 / procentuele verandering van de prijs van goed 2.</a:t>
            </a:r>
            <a:endParaRPr lang="nl-NL" sz="2500" dirty="0"/>
          </a:p>
          <a:p>
            <a:r>
              <a:rPr lang="nl-NL" sz="2500" dirty="0" smtClean="0"/>
              <a:t>Als de prijs van koffie stijgt, wat gebeurd er met de vraag naar thee?</a:t>
            </a:r>
          </a:p>
          <a:p>
            <a:r>
              <a:rPr lang="nl-NL" sz="2500" dirty="0" smtClean="0"/>
              <a:t>Die stijgt, tenslotte meer mensen willen dan thee. </a:t>
            </a:r>
          </a:p>
          <a:p>
            <a:r>
              <a:rPr lang="nl-NL" sz="2500" dirty="0" smtClean="0"/>
              <a:t>Positieve kruislingse elasticiteit (substitutie goederen)</a:t>
            </a:r>
          </a:p>
          <a:p>
            <a:r>
              <a:rPr lang="nl-NL" sz="2500" dirty="0" smtClean="0"/>
              <a:t>Als de prijs van koffie stijgt, wat gebeurd er met de vraag naar koffiemelk?</a:t>
            </a:r>
          </a:p>
          <a:p>
            <a:r>
              <a:rPr lang="nl-NL" sz="2500" dirty="0" smtClean="0"/>
              <a:t>Die daalt, tenslotte minder mensen willen dan koffiemelk (aangezien minder mensen koffie willen)</a:t>
            </a:r>
          </a:p>
          <a:p>
            <a:r>
              <a:rPr lang="nl-NL" sz="2500" dirty="0" smtClean="0"/>
              <a:t>Negatieve kruislingse elasticiteit (complementaire goederen).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466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5990</TotalTime>
  <Words>742</Words>
  <Application>Microsoft Office PowerPoint</Application>
  <PresentationFormat>Breedbeeld</PresentationFormat>
  <Paragraphs>94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Trebuchet MS</vt:lpstr>
      <vt:lpstr>Wingdings</vt:lpstr>
      <vt:lpstr>Wingdings 3</vt:lpstr>
      <vt:lpstr>Facet</vt:lpstr>
      <vt:lpstr>Havo 4 Lesbrief Vervoer</vt:lpstr>
      <vt:lpstr>programma</vt:lpstr>
      <vt:lpstr>Om uit te rekenen hoeveel de hoeveelheid reageert op de prijs gebruiken we de prijselasticiteit</vt:lpstr>
      <vt:lpstr>Stappenplan elasticiteit.</vt:lpstr>
      <vt:lpstr>Prijselastisch en inelastisch.</vt:lpstr>
      <vt:lpstr>Waarvan is de prijselasticiteit van de vraag afhankelijk.</vt:lpstr>
      <vt:lpstr>PowerPoint-presentatie</vt:lpstr>
      <vt:lpstr>PowerPoint-presentatie</vt:lpstr>
      <vt:lpstr>Koffie/thee/koffiemelk</vt:lpstr>
      <vt:lpstr>PowerPoint-presentatie</vt:lpstr>
      <vt:lpstr>Inkomenselasticiteit.</vt:lpstr>
      <vt:lpstr>2 begrippen gerelateerd aan inkomenselasticiteit.</vt:lpstr>
      <vt:lpstr>Zelfstandig maken 6.19 t/m 6.23</vt:lpstr>
      <vt:lpstr>PowerPoint-presentatie</vt:lpstr>
      <vt:lpstr>PowerPoint-presentatie</vt:lpstr>
      <vt:lpstr>Zelfstandig maken 6.24</vt:lpstr>
      <vt:lpstr>PowerPoint-presentatie</vt:lpstr>
      <vt:lpstr>Zelfstandig maken 6.25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Bas Jacobs</cp:lastModifiedBy>
  <cp:revision>73</cp:revision>
  <dcterms:created xsi:type="dcterms:W3CDTF">2016-01-11T13:38:51Z</dcterms:created>
  <dcterms:modified xsi:type="dcterms:W3CDTF">2017-12-03T09:09:08Z</dcterms:modified>
</cp:coreProperties>
</file>